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7" r:id="rId3"/>
    <p:sldId id="260" r:id="rId4"/>
    <p:sldId id="307" r:id="rId5"/>
    <p:sldId id="348" r:id="rId6"/>
    <p:sldId id="350" r:id="rId7"/>
    <p:sldId id="268" r:id="rId8"/>
    <p:sldId id="345" r:id="rId9"/>
    <p:sldId id="347" r:id="rId10"/>
    <p:sldId id="346" r:id="rId11"/>
    <p:sldId id="272" r:id="rId12"/>
    <p:sldId id="295" r:id="rId13"/>
    <p:sldId id="271" r:id="rId14"/>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2509" autoAdjust="0"/>
  </p:normalViewPr>
  <p:slideViewPr>
    <p:cSldViewPr showGuides="1">
      <p:cViewPr varScale="1">
        <p:scale>
          <a:sx n="80" d="100"/>
          <a:sy n="80" d="100"/>
        </p:scale>
        <p:origin x="600" y="53"/>
      </p:cViewPr>
      <p:guideLst>
        <p:guide orient="horz" pos="2832"/>
        <p:guide pos="21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2024/11/20</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95949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71495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76436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116890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24" name="object 24"/>
            <p:cNvSpPr/>
            <p:nvPr/>
          </p:nvSpPr>
          <p:spPr>
            <a:xfrm>
              <a:off x="-89" y="1187195"/>
              <a:ext cx="12192216" cy="104775"/>
            </a:xfrm>
            <a:prstGeom prst="rect">
              <a:avLst/>
            </a:prstGeom>
            <a:blipFill>
              <a:blip r:embed="rId11" cstate="print"/>
              <a:stretch>
                <a:fillRect/>
              </a:stretch>
            </a:blipFill>
          </p:spPr>
          <p:txBody>
            <a:bodyPr wrap="square" lIns="0" tIns="0" rIns="0" bIns="0" rtlCol="0"/>
            <a:lstStyle/>
            <a:p>
              <a:endParaRPr/>
            </a:p>
          </p:txBody>
        </p:sp>
      </p:grpSp>
      <p:sp>
        <p:nvSpPr>
          <p:cNvPr id="31" name="object 31"/>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37" name="object 37"/>
          <p:cNvSpPr txBox="1"/>
          <p:nvPr/>
        </p:nvSpPr>
        <p:spPr>
          <a:xfrm>
            <a:off x="8455918" y="5735756"/>
            <a:ext cx="3535016"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err="1">
                <a:solidFill>
                  <a:srgbClr val="1F4E79"/>
                </a:solidFill>
                <a:latin typeface="Times New Roman" panose="02020603050405020304"/>
                <a:cs typeface="Times New Roman" panose="02020603050405020304"/>
              </a:rPr>
              <a:t>Shunan</a:t>
            </a:r>
            <a:r>
              <a:rPr lang="en-US" sz="2400" b="1" dirty="0">
                <a:solidFill>
                  <a:srgbClr val="1F4E79"/>
                </a:solidFill>
                <a:latin typeface="Times New Roman" panose="02020603050405020304"/>
                <a:cs typeface="Times New Roman" panose="02020603050405020304"/>
              </a:rPr>
              <a:t> Yin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319023" y="1498633"/>
            <a:ext cx="10729977" cy="1055429"/>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a:lnSpc>
                <a:spcPct val="100000"/>
              </a:lnSpc>
              <a:spcBef>
                <a:spcPts val="95"/>
              </a:spcBef>
            </a:pPr>
            <a:r>
              <a:rPr lang="en-US" sz="2800" b="1" dirty="0">
                <a:solidFill>
                  <a:srgbClr val="1F4E79"/>
                </a:solidFill>
                <a:latin typeface="Times New Roman" panose="02020603050405020304"/>
                <a:cs typeface="Times New Roman" panose="02020603050405020304"/>
              </a:rPr>
              <a:t>Intent Contrastive Learning with Cross Subsequences for</a:t>
            </a:r>
          </a:p>
          <a:p>
            <a:pPr marL="1746885" marR="5080" lvl="1" indent="-1277620" algn="ctr">
              <a:lnSpc>
                <a:spcPct val="100000"/>
              </a:lnSpc>
              <a:spcBef>
                <a:spcPts val="95"/>
              </a:spcBef>
            </a:pPr>
            <a:r>
              <a:rPr lang="en-US" sz="2800" b="1" dirty="0">
                <a:solidFill>
                  <a:srgbClr val="1F4E79"/>
                </a:solidFill>
                <a:latin typeface="Times New Roman" panose="02020603050405020304"/>
                <a:cs typeface="Times New Roman" panose="02020603050405020304"/>
              </a:rPr>
              <a:t>Sequential Recommendation</a:t>
            </a:r>
            <a:endParaRPr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067800" y="541020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WSDM 2024</a:t>
            </a:r>
            <a:endParaRPr sz="1600" dirty="0">
              <a:latin typeface="Noto Sans Mono CJK HK"/>
              <a:cs typeface="Noto Sans Mono CJK HK"/>
            </a:endParaRPr>
          </a:p>
        </p:txBody>
      </p:sp>
      <p:sp>
        <p:nvSpPr>
          <p:cNvPr id="40" name="object 40"/>
          <p:cNvSpPr txBox="1"/>
          <p:nvPr/>
        </p:nvSpPr>
        <p:spPr>
          <a:xfrm>
            <a:off x="3684269" y="5323075"/>
            <a:ext cx="4740910" cy="412681"/>
          </a:xfrm>
          <a:prstGeom prst="rect">
            <a:avLst/>
          </a:prstGeom>
        </p:spPr>
        <p:txBody>
          <a:bodyPr vert="horz" wrap="square" lIns="0" tIns="12065" rIns="0" bIns="0" rtlCol="0">
            <a:no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https://github.com/QinHsiu/ICSRec</a:t>
            </a:r>
          </a:p>
          <a:p>
            <a:pPr marR="28575" algn="ctr">
              <a:lnSpc>
                <a:spcPct val="100000"/>
              </a:lnSpc>
              <a:spcBef>
                <a:spcPts val="95"/>
              </a:spcBef>
            </a:pPr>
            <a:endParaRPr lang="en-US" sz="1600" spc="-40" dirty="0">
              <a:latin typeface="Arial" panose="020B0604020202020204"/>
              <a:cs typeface="Arial" panose="020B0604020202020204"/>
            </a:endParaRPr>
          </a:p>
          <a:p>
            <a:pPr algn="ctr">
              <a:lnSpc>
                <a:spcPct val="10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4</a:t>
            </a:r>
            <a:r>
              <a:rPr sz="1600" b="1" spc="10" dirty="0">
                <a:solidFill>
                  <a:srgbClr val="A6A6A6"/>
                </a:solidFill>
                <a:latin typeface="Noto Sans Mono CJK HK"/>
                <a:cs typeface="Noto Sans Mono CJK HK"/>
              </a:rPr>
              <a:t>.</a:t>
            </a:r>
            <a:r>
              <a:rPr lang="en-US" altLang="zh-CN" sz="1600" b="1" spc="10" dirty="0">
                <a:solidFill>
                  <a:srgbClr val="A6A6A6"/>
                </a:solidFill>
                <a:latin typeface="Noto Sans Mono CJK HK"/>
                <a:cs typeface="Noto Sans Mono CJK HK"/>
              </a:rPr>
              <a:t>11</a:t>
            </a:r>
            <a:r>
              <a:rPr sz="1600" b="1" spc="10" dirty="0">
                <a:solidFill>
                  <a:srgbClr val="A6A6A6"/>
                </a:solidFill>
                <a:latin typeface="Noto Sans Mono CJK HK"/>
                <a:cs typeface="Noto Sans Mono CJK HK"/>
              </a:rPr>
              <a:t>.</a:t>
            </a:r>
            <a:r>
              <a:rPr lang="en-US" altLang="zh-CN" sz="1600" b="1" spc="-5" dirty="0">
                <a:solidFill>
                  <a:srgbClr val="A6A6A6"/>
                </a:solidFill>
                <a:latin typeface="Noto Sans Mono CJK HK"/>
                <a:cs typeface="Noto Sans Mono CJK HK"/>
              </a:rPr>
              <a:t>21</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dirty="0">
              <a:latin typeface="Noto Sans Mono CJK HK"/>
              <a:cs typeface="Noto Sans Mono CJK HK"/>
            </a:endParaRPr>
          </a:p>
        </p:txBody>
      </p:sp>
      <p:pic>
        <p:nvPicPr>
          <p:cNvPr id="25" name="图片 24">
            <a:extLst>
              <a:ext uri="{FF2B5EF4-FFF2-40B4-BE49-F238E27FC236}">
                <a16:creationId xmlns:a16="http://schemas.microsoft.com/office/drawing/2014/main" id="{D792F080-5CE6-476A-93CF-192859F98E50}"/>
              </a:ext>
            </a:extLst>
          </p:cNvPr>
          <p:cNvPicPr>
            <a:picLocks noChangeAspect="1"/>
          </p:cNvPicPr>
          <p:nvPr/>
        </p:nvPicPr>
        <p:blipFill>
          <a:blip r:embed="rId17"/>
          <a:stretch>
            <a:fillRect/>
          </a:stretch>
        </p:blipFill>
        <p:spPr>
          <a:xfrm>
            <a:off x="565403" y="2570708"/>
            <a:ext cx="10524562" cy="2578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B5D5B3D2-A46A-47AD-B92A-EAF1CD4F931C}"/>
              </a:ext>
            </a:extLst>
          </p:cNvPr>
          <p:cNvPicPr>
            <a:picLocks noChangeAspect="1"/>
          </p:cNvPicPr>
          <p:nvPr/>
        </p:nvPicPr>
        <p:blipFill>
          <a:blip r:embed="rId8"/>
          <a:stretch>
            <a:fillRect/>
          </a:stretch>
        </p:blipFill>
        <p:spPr>
          <a:xfrm>
            <a:off x="3048000" y="1305102"/>
            <a:ext cx="6370066" cy="5546968"/>
          </a:xfrm>
          <a:prstGeom prst="rect">
            <a:avLst/>
          </a:prstGeom>
        </p:spPr>
      </p:pic>
    </p:spTree>
    <p:extLst>
      <p:ext uri="{BB962C8B-B14F-4D97-AF65-F5344CB8AC3E}">
        <p14:creationId xmlns:p14="http://schemas.microsoft.com/office/powerpoint/2010/main" val="263576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10006795-44B8-4AC7-A83D-D00F63748D10}"/>
              </a:ext>
            </a:extLst>
          </p:cNvPr>
          <p:cNvPicPr>
            <a:picLocks noChangeAspect="1"/>
          </p:cNvPicPr>
          <p:nvPr/>
        </p:nvPicPr>
        <p:blipFill>
          <a:blip r:embed="rId8"/>
          <a:stretch>
            <a:fillRect/>
          </a:stretch>
        </p:blipFill>
        <p:spPr>
          <a:xfrm>
            <a:off x="2667000" y="2119094"/>
            <a:ext cx="7359140" cy="39657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2235544B-A19E-43FF-AEB3-177892F3F15F}"/>
              </a:ext>
            </a:extLst>
          </p:cNvPr>
          <p:cNvPicPr>
            <a:picLocks noChangeAspect="1"/>
          </p:cNvPicPr>
          <p:nvPr/>
        </p:nvPicPr>
        <p:blipFill>
          <a:blip r:embed="rId8"/>
          <a:stretch>
            <a:fillRect/>
          </a:stretch>
        </p:blipFill>
        <p:spPr>
          <a:xfrm>
            <a:off x="3352800" y="1305101"/>
            <a:ext cx="5867400" cy="55868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1" name="文本框 20"/>
          <p:cNvSpPr txBox="1"/>
          <p:nvPr>
            <p:custDataLst>
              <p:tags r:id="rId1"/>
            </p:custDataLst>
          </p:nvPr>
        </p:nvSpPr>
        <p:spPr>
          <a:xfrm>
            <a:off x="219571" y="1965319"/>
            <a:ext cx="10631805" cy="4041391"/>
          </a:xfrm>
          <a:prstGeom prst="rect">
            <a:avLst/>
          </a:prstGeom>
          <a:noFill/>
        </p:spPr>
        <p:txBody>
          <a:bodyPr wrap="square" rtlCol="0" anchor="t">
            <a:noAutofit/>
          </a:bodyPr>
          <a:lstStyle/>
          <a:p>
            <a:pPr marL="514350" indent="-514350">
              <a:buAutoNum type="romanLcParenBoth"/>
            </a:pPr>
            <a:endParaRPr sz="2000" dirty="0">
              <a:latin typeface="Cambria Math" panose="02040503050406030204" pitchFamily="18" charset="0"/>
              <a:ea typeface="Cambria Math" panose="02040503050406030204" pitchFamily="18" charset="0"/>
              <a:cs typeface="Arial" panose="020B0604020202020204" pitchFamily="34" charset="0"/>
            </a:endParaRPr>
          </a:p>
        </p:txBody>
      </p:sp>
      <p:pic>
        <p:nvPicPr>
          <p:cNvPr id="19" name="图片 18">
            <a:extLst>
              <a:ext uri="{FF2B5EF4-FFF2-40B4-BE49-F238E27FC236}">
                <a16:creationId xmlns:a16="http://schemas.microsoft.com/office/drawing/2014/main" id="{F6C9E125-0AE9-41BC-9F45-B948CF78FA7F}"/>
              </a:ext>
            </a:extLst>
          </p:cNvPr>
          <p:cNvPicPr>
            <a:picLocks noChangeAspect="1"/>
          </p:cNvPicPr>
          <p:nvPr/>
        </p:nvPicPr>
        <p:blipFill>
          <a:blip r:embed="rId9"/>
          <a:stretch>
            <a:fillRect/>
          </a:stretch>
        </p:blipFill>
        <p:spPr>
          <a:xfrm>
            <a:off x="0" y="2189659"/>
            <a:ext cx="5535474" cy="3314575"/>
          </a:xfrm>
          <a:prstGeom prst="rect">
            <a:avLst/>
          </a:prstGeom>
        </p:spPr>
      </p:pic>
      <p:sp>
        <p:nvSpPr>
          <p:cNvPr id="20" name="文本框 19">
            <a:extLst>
              <a:ext uri="{FF2B5EF4-FFF2-40B4-BE49-F238E27FC236}">
                <a16:creationId xmlns:a16="http://schemas.microsoft.com/office/drawing/2014/main" id="{85BADAE1-16A8-4F15-A05D-02CFE460A41F}"/>
              </a:ext>
            </a:extLst>
          </p:cNvPr>
          <p:cNvSpPr txBox="1"/>
          <p:nvPr/>
        </p:nvSpPr>
        <p:spPr>
          <a:xfrm>
            <a:off x="5427713" y="2693353"/>
            <a:ext cx="6694181" cy="2564448"/>
          </a:xfrm>
          <a:prstGeom prst="rect">
            <a:avLst/>
          </a:prstGeom>
          <a:noFill/>
        </p:spPr>
        <p:txBody>
          <a:bodyPr wrap="square" rtlCol="0">
            <a:spAutoFit/>
          </a:bodyPr>
          <a:lstStyle/>
          <a:p>
            <a:pPr algn="just"/>
            <a:r>
              <a:rPr lang="en-US" altLang="zh-CN" dirty="0"/>
              <a:t>(</a:t>
            </a:r>
            <a:r>
              <a:rPr lang="en-US" altLang="zh-CN" dirty="0" err="1"/>
              <a:t>i</a:t>
            </a:r>
            <a:r>
              <a:rPr lang="en-US" altLang="zh-CN" dirty="0"/>
              <a:t>). While the above attempts to construct contrastive learning tasks to learn the user’s intentions, they usually model each user interaction sequence individually and thus ignore the correlation between users with similar subsequence patterns.</a:t>
            </a:r>
          </a:p>
          <a:p>
            <a:endParaRPr lang="en-US" altLang="zh-CN" dirty="0"/>
          </a:p>
          <a:p>
            <a:pPr algn="just"/>
            <a:r>
              <a:rPr lang="en-US" altLang="zh-CN" dirty="0"/>
              <a:t>(ii). The auxiliary information is sparse and not always available for recommender systems, and introducing stochastic data augmentation may introduce noise and thus change the intentions hidden in the sequence.</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7A15864C-A076-4877-AD1A-2C62694FDF45}"/>
              </a:ext>
            </a:extLst>
          </p:cNvPr>
          <p:cNvPicPr>
            <a:picLocks noChangeAspect="1"/>
          </p:cNvPicPr>
          <p:nvPr/>
        </p:nvPicPr>
        <p:blipFill>
          <a:blip r:embed="rId8"/>
          <a:stretch>
            <a:fillRect/>
          </a:stretch>
        </p:blipFill>
        <p:spPr>
          <a:xfrm>
            <a:off x="1143000" y="1172956"/>
            <a:ext cx="10221592" cy="56850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D4C6B03A-BBE3-4C9D-8E7D-21C897D01230}"/>
              </a:ext>
            </a:extLst>
          </p:cNvPr>
          <p:cNvPicPr>
            <a:picLocks noChangeAspect="1"/>
          </p:cNvPicPr>
          <p:nvPr/>
        </p:nvPicPr>
        <p:blipFill>
          <a:blip r:embed="rId9"/>
          <a:stretch>
            <a:fillRect/>
          </a:stretch>
        </p:blipFill>
        <p:spPr>
          <a:xfrm>
            <a:off x="5148900" y="1545639"/>
            <a:ext cx="5683149" cy="862207"/>
          </a:xfrm>
          <a:prstGeom prst="rect">
            <a:avLst/>
          </a:prstGeom>
        </p:spPr>
      </p:pic>
      <p:pic>
        <p:nvPicPr>
          <p:cNvPr id="21" name="图片 20">
            <a:extLst>
              <a:ext uri="{FF2B5EF4-FFF2-40B4-BE49-F238E27FC236}">
                <a16:creationId xmlns:a16="http://schemas.microsoft.com/office/drawing/2014/main" id="{753DDF1B-21A0-4396-9126-E66D04721F91}"/>
              </a:ext>
            </a:extLst>
          </p:cNvPr>
          <p:cNvPicPr>
            <a:picLocks noChangeAspect="1"/>
          </p:cNvPicPr>
          <p:nvPr/>
        </p:nvPicPr>
        <p:blipFill>
          <a:blip r:embed="rId10"/>
          <a:stretch>
            <a:fillRect/>
          </a:stretch>
        </p:blipFill>
        <p:spPr>
          <a:xfrm>
            <a:off x="5105399" y="2296246"/>
            <a:ext cx="7086600" cy="2544609"/>
          </a:xfrm>
          <a:prstGeom prst="rect">
            <a:avLst/>
          </a:prstGeom>
        </p:spPr>
      </p:pic>
      <p:pic>
        <p:nvPicPr>
          <p:cNvPr id="22" name="图片 21">
            <a:extLst>
              <a:ext uri="{FF2B5EF4-FFF2-40B4-BE49-F238E27FC236}">
                <a16:creationId xmlns:a16="http://schemas.microsoft.com/office/drawing/2014/main" id="{DD187317-41B6-49ED-AD6B-6DAC591CF0DC}"/>
              </a:ext>
            </a:extLst>
          </p:cNvPr>
          <p:cNvPicPr>
            <a:picLocks noChangeAspect="1"/>
          </p:cNvPicPr>
          <p:nvPr/>
        </p:nvPicPr>
        <p:blipFill>
          <a:blip r:embed="rId11"/>
          <a:stretch>
            <a:fillRect/>
          </a:stretch>
        </p:blipFill>
        <p:spPr>
          <a:xfrm>
            <a:off x="5148900" y="5009862"/>
            <a:ext cx="4843222" cy="933738"/>
          </a:xfrm>
          <a:prstGeom prst="rect">
            <a:avLst/>
          </a:prstGeom>
        </p:spPr>
      </p:pic>
      <p:pic>
        <p:nvPicPr>
          <p:cNvPr id="23" name="图片 22">
            <a:extLst>
              <a:ext uri="{FF2B5EF4-FFF2-40B4-BE49-F238E27FC236}">
                <a16:creationId xmlns:a16="http://schemas.microsoft.com/office/drawing/2014/main" id="{0EDFC7D2-E2AF-49D0-BB1D-9D9001BD38CB}"/>
              </a:ext>
            </a:extLst>
          </p:cNvPr>
          <p:cNvPicPr>
            <a:picLocks noChangeAspect="1"/>
          </p:cNvPicPr>
          <p:nvPr/>
        </p:nvPicPr>
        <p:blipFill>
          <a:blip r:embed="rId12"/>
          <a:stretch>
            <a:fillRect/>
          </a:stretch>
        </p:blipFill>
        <p:spPr>
          <a:xfrm>
            <a:off x="5105399" y="5725906"/>
            <a:ext cx="5200650" cy="1047750"/>
          </a:xfrm>
          <a:prstGeom prst="rect">
            <a:avLst/>
          </a:prstGeom>
        </p:spPr>
      </p:pic>
      <p:pic>
        <p:nvPicPr>
          <p:cNvPr id="24" name="图片 23">
            <a:extLst>
              <a:ext uri="{FF2B5EF4-FFF2-40B4-BE49-F238E27FC236}">
                <a16:creationId xmlns:a16="http://schemas.microsoft.com/office/drawing/2014/main" id="{827A4701-1C21-4E3F-9C73-2258FF5213ED}"/>
              </a:ext>
            </a:extLst>
          </p:cNvPr>
          <p:cNvPicPr>
            <a:picLocks noChangeAspect="1"/>
          </p:cNvPicPr>
          <p:nvPr/>
        </p:nvPicPr>
        <p:blipFill>
          <a:blip r:embed="rId13"/>
          <a:stretch>
            <a:fillRect/>
          </a:stretch>
        </p:blipFill>
        <p:spPr>
          <a:xfrm>
            <a:off x="232368" y="1610105"/>
            <a:ext cx="4578154" cy="472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8F6F2445-9B53-48A3-9A0B-12246208ED89}"/>
              </a:ext>
            </a:extLst>
          </p:cNvPr>
          <p:cNvPicPr>
            <a:picLocks noChangeAspect="1"/>
          </p:cNvPicPr>
          <p:nvPr/>
        </p:nvPicPr>
        <p:blipFill>
          <a:blip r:embed="rId9"/>
          <a:stretch>
            <a:fillRect/>
          </a:stretch>
        </p:blipFill>
        <p:spPr>
          <a:xfrm>
            <a:off x="629925" y="1169642"/>
            <a:ext cx="4366955" cy="5460492"/>
          </a:xfrm>
          <a:prstGeom prst="rect">
            <a:avLst/>
          </a:prstGeom>
        </p:spPr>
      </p:pic>
      <p:pic>
        <p:nvPicPr>
          <p:cNvPr id="18" name="图片 17">
            <a:extLst>
              <a:ext uri="{FF2B5EF4-FFF2-40B4-BE49-F238E27FC236}">
                <a16:creationId xmlns:a16="http://schemas.microsoft.com/office/drawing/2014/main" id="{F1D3E896-0521-42C4-9C39-A4AB7DF0171F}"/>
              </a:ext>
            </a:extLst>
          </p:cNvPr>
          <p:cNvPicPr>
            <a:picLocks noChangeAspect="1"/>
          </p:cNvPicPr>
          <p:nvPr/>
        </p:nvPicPr>
        <p:blipFill>
          <a:blip r:embed="rId10"/>
          <a:stretch>
            <a:fillRect/>
          </a:stretch>
        </p:blipFill>
        <p:spPr>
          <a:xfrm>
            <a:off x="5439282" y="1565880"/>
            <a:ext cx="5146929" cy="688044"/>
          </a:xfrm>
          <a:prstGeom prst="rect">
            <a:avLst/>
          </a:prstGeom>
        </p:spPr>
      </p:pic>
      <p:pic>
        <p:nvPicPr>
          <p:cNvPr id="19" name="图片 18">
            <a:extLst>
              <a:ext uri="{FF2B5EF4-FFF2-40B4-BE49-F238E27FC236}">
                <a16:creationId xmlns:a16="http://schemas.microsoft.com/office/drawing/2014/main" id="{D181A934-92EC-422D-950E-0A795B3C17C3}"/>
              </a:ext>
            </a:extLst>
          </p:cNvPr>
          <p:cNvPicPr>
            <a:picLocks noChangeAspect="1"/>
          </p:cNvPicPr>
          <p:nvPr/>
        </p:nvPicPr>
        <p:blipFill>
          <a:blip r:embed="rId11"/>
          <a:stretch>
            <a:fillRect/>
          </a:stretch>
        </p:blipFill>
        <p:spPr>
          <a:xfrm>
            <a:off x="5310825" y="2543018"/>
            <a:ext cx="6404231" cy="2060414"/>
          </a:xfrm>
          <a:prstGeom prst="rect">
            <a:avLst/>
          </a:prstGeom>
        </p:spPr>
      </p:pic>
      <p:pic>
        <p:nvPicPr>
          <p:cNvPr id="20" name="图片 19">
            <a:extLst>
              <a:ext uri="{FF2B5EF4-FFF2-40B4-BE49-F238E27FC236}">
                <a16:creationId xmlns:a16="http://schemas.microsoft.com/office/drawing/2014/main" id="{C6797C73-4203-4AC8-BAF5-75A689E6A8F0}"/>
              </a:ext>
            </a:extLst>
          </p:cNvPr>
          <p:cNvPicPr>
            <a:picLocks noChangeAspect="1"/>
          </p:cNvPicPr>
          <p:nvPr/>
        </p:nvPicPr>
        <p:blipFill>
          <a:blip r:embed="rId12"/>
          <a:stretch>
            <a:fillRect/>
          </a:stretch>
        </p:blipFill>
        <p:spPr>
          <a:xfrm>
            <a:off x="5439282" y="4572948"/>
            <a:ext cx="5804154" cy="706278"/>
          </a:xfrm>
          <a:prstGeom prst="rect">
            <a:avLst/>
          </a:prstGeom>
        </p:spPr>
      </p:pic>
      <p:pic>
        <p:nvPicPr>
          <p:cNvPr id="21" name="图片 20">
            <a:extLst>
              <a:ext uri="{FF2B5EF4-FFF2-40B4-BE49-F238E27FC236}">
                <a16:creationId xmlns:a16="http://schemas.microsoft.com/office/drawing/2014/main" id="{31F5B2E3-A405-4E27-9E4E-3F92414A8D26}"/>
              </a:ext>
            </a:extLst>
          </p:cNvPr>
          <p:cNvPicPr>
            <a:picLocks noChangeAspect="1"/>
          </p:cNvPicPr>
          <p:nvPr/>
        </p:nvPicPr>
        <p:blipFill>
          <a:blip r:embed="rId13"/>
          <a:stretch>
            <a:fillRect/>
          </a:stretch>
        </p:blipFill>
        <p:spPr>
          <a:xfrm>
            <a:off x="5439282" y="5375929"/>
            <a:ext cx="5585079" cy="772778"/>
          </a:xfrm>
          <a:prstGeom prst="rect">
            <a:avLst/>
          </a:prstGeom>
        </p:spPr>
      </p:pic>
    </p:spTree>
    <p:extLst>
      <p:ext uri="{BB962C8B-B14F-4D97-AF65-F5344CB8AC3E}">
        <p14:creationId xmlns:p14="http://schemas.microsoft.com/office/powerpoint/2010/main" val="156300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017008" y="531876"/>
              <a:ext cx="2152649" cy="1040129"/>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8F6F2445-9B53-48A3-9A0B-12246208ED89}"/>
              </a:ext>
            </a:extLst>
          </p:cNvPr>
          <p:cNvPicPr>
            <a:picLocks noChangeAspect="1"/>
          </p:cNvPicPr>
          <p:nvPr/>
        </p:nvPicPr>
        <p:blipFill>
          <a:blip r:embed="rId9"/>
          <a:stretch>
            <a:fillRect/>
          </a:stretch>
        </p:blipFill>
        <p:spPr>
          <a:xfrm>
            <a:off x="629925" y="1169642"/>
            <a:ext cx="4366955" cy="5460492"/>
          </a:xfrm>
          <a:prstGeom prst="rect">
            <a:avLst/>
          </a:prstGeom>
        </p:spPr>
      </p:pic>
      <p:pic>
        <p:nvPicPr>
          <p:cNvPr id="23" name="图片 22">
            <a:extLst>
              <a:ext uri="{FF2B5EF4-FFF2-40B4-BE49-F238E27FC236}">
                <a16:creationId xmlns:a16="http://schemas.microsoft.com/office/drawing/2014/main" id="{7705EE9C-E9E3-4BEE-AC0D-4A7696DC89C2}"/>
              </a:ext>
            </a:extLst>
          </p:cNvPr>
          <p:cNvPicPr>
            <a:picLocks noChangeAspect="1"/>
          </p:cNvPicPr>
          <p:nvPr/>
        </p:nvPicPr>
        <p:blipFill>
          <a:blip r:embed="rId10"/>
          <a:stretch>
            <a:fillRect/>
          </a:stretch>
        </p:blipFill>
        <p:spPr>
          <a:xfrm>
            <a:off x="5410200" y="2590800"/>
            <a:ext cx="5804154" cy="1005238"/>
          </a:xfrm>
          <a:prstGeom prst="rect">
            <a:avLst/>
          </a:prstGeom>
        </p:spPr>
      </p:pic>
      <p:pic>
        <p:nvPicPr>
          <p:cNvPr id="24" name="图片 23">
            <a:extLst>
              <a:ext uri="{FF2B5EF4-FFF2-40B4-BE49-F238E27FC236}">
                <a16:creationId xmlns:a16="http://schemas.microsoft.com/office/drawing/2014/main" id="{F1D35AD4-B785-4D35-9235-3E02F2786825}"/>
              </a:ext>
            </a:extLst>
          </p:cNvPr>
          <p:cNvPicPr>
            <a:picLocks noChangeAspect="1"/>
          </p:cNvPicPr>
          <p:nvPr/>
        </p:nvPicPr>
        <p:blipFill>
          <a:blip r:embed="rId11"/>
          <a:stretch>
            <a:fillRect/>
          </a:stretch>
        </p:blipFill>
        <p:spPr>
          <a:xfrm>
            <a:off x="5410200" y="3596038"/>
            <a:ext cx="5219700" cy="657225"/>
          </a:xfrm>
          <a:prstGeom prst="rect">
            <a:avLst/>
          </a:prstGeom>
        </p:spPr>
      </p:pic>
      <p:pic>
        <p:nvPicPr>
          <p:cNvPr id="25" name="图片 24">
            <a:extLst>
              <a:ext uri="{FF2B5EF4-FFF2-40B4-BE49-F238E27FC236}">
                <a16:creationId xmlns:a16="http://schemas.microsoft.com/office/drawing/2014/main" id="{1D69DE17-4B47-4705-A91A-F06C4EE3ADC5}"/>
              </a:ext>
            </a:extLst>
          </p:cNvPr>
          <p:cNvPicPr>
            <a:picLocks noChangeAspect="1"/>
          </p:cNvPicPr>
          <p:nvPr/>
        </p:nvPicPr>
        <p:blipFill>
          <a:blip r:embed="rId12"/>
          <a:stretch>
            <a:fillRect/>
          </a:stretch>
        </p:blipFill>
        <p:spPr>
          <a:xfrm>
            <a:off x="5340096" y="4534601"/>
            <a:ext cx="5819775" cy="723900"/>
          </a:xfrm>
          <a:prstGeom prst="rect">
            <a:avLst/>
          </a:prstGeom>
        </p:spPr>
      </p:pic>
    </p:spTree>
    <p:extLst>
      <p:ext uri="{BB962C8B-B14F-4D97-AF65-F5344CB8AC3E}">
        <p14:creationId xmlns:p14="http://schemas.microsoft.com/office/powerpoint/2010/main" val="244984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F83CB68C-B7B5-4C17-8500-FEFCF1820107}"/>
              </a:ext>
            </a:extLst>
          </p:cNvPr>
          <p:cNvPicPr>
            <a:picLocks noChangeAspect="1"/>
          </p:cNvPicPr>
          <p:nvPr/>
        </p:nvPicPr>
        <p:blipFill>
          <a:blip r:embed="rId8"/>
          <a:stretch>
            <a:fillRect/>
          </a:stretch>
        </p:blipFill>
        <p:spPr>
          <a:xfrm>
            <a:off x="2590800" y="2514600"/>
            <a:ext cx="7277100" cy="2714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0F729757-349B-4382-AA87-D0F05E4DD972}"/>
              </a:ext>
            </a:extLst>
          </p:cNvPr>
          <p:cNvPicPr>
            <a:picLocks noChangeAspect="1"/>
          </p:cNvPicPr>
          <p:nvPr/>
        </p:nvPicPr>
        <p:blipFill>
          <a:blip r:embed="rId8"/>
          <a:stretch>
            <a:fillRect/>
          </a:stretch>
        </p:blipFill>
        <p:spPr>
          <a:xfrm>
            <a:off x="1022337" y="1219200"/>
            <a:ext cx="10619612" cy="5695515"/>
          </a:xfrm>
          <a:prstGeom prst="rect">
            <a:avLst/>
          </a:prstGeom>
        </p:spPr>
      </p:pic>
    </p:spTree>
    <p:extLst>
      <p:ext uri="{BB962C8B-B14F-4D97-AF65-F5344CB8AC3E}">
        <p14:creationId xmlns:p14="http://schemas.microsoft.com/office/powerpoint/2010/main" val="419918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704853BC-3097-42C6-B6C7-C8A3C19BCCFA}"/>
              </a:ext>
            </a:extLst>
          </p:cNvPr>
          <p:cNvPicPr>
            <a:picLocks noChangeAspect="1"/>
          </p:cNvPicPr>
          <p:nvPr/>
        </p:nvPicPr>
        <p:blipFill>
          <a:blip r:embed="rId8"/>
          <a:stretch>
            <a:fillRect/>
          </a:stretch>
        </p:blipFill>
        <p:spPr>
          <a:xfrm>
            <a:off x="2618424" y="2055498"/>
            <a:ext cx="6943725" cy="3829050"/>
          </a:xfrm>
          <a:prstGeom prst="rect">
            <a:avLst/>
          </a:prstGeom>
        </p:spPr>
      </p:pic>
    </p:spTree>
    <p:extLst>
      <p:ext uri="{BB962C8B-B14F-4D97-AF65-F5344CB8AC3E}">
        <p14:creationId xmlns:p14="http://schemas.microsoft.com/office/powerpoint/2010/main" val="1308966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BkZTM0OGMzMWQ4M2VlY2NjNzYwNTY2N2VlMTRmNzI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Words>
  <Application>Microsoft Office PowerPoint</Application>
  <PresentationFormat>宽屏</PresentationFormat>
  <Paragraphs>122</Paragraphs>
  <Slides>13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Noto Sans Mono CJK HK</vt:lpstr>
      <vt:lpstr>宋体</vt:lpstr>
      <vt:lpstr>Arial</vt:lpstr>
      <vt:lpstr>Calibri</vt:lpstr>
      <vt:lpstr>Cambria Math</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857056609@qq.com</cp:lastModifiedBy>
  <cp:revision>103</cp:revision>
  <dcterms:created xsi:type="dcterms:W3CDTF">2023-09-17T03:47:00Z</dcterms:created>
  <dcterms:modified xsi:type="dcterms:W3CDTF">2024-11-21T11:30:06Z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2023-09-03T16:00:00Z</vt:filetime>
  </property>
  <property fmtid="{D5CDD505-2E9C-101B-9397-08002B2CF9AE}" pid="3" name="Creator">
    <vt:lpwstr>Microsoft? PowerPoint? 2016</vt:lpwstr>
  </property>
  <property fmtid="{D5CDD505-2E9C-101B-9397-08002B2CF9AE}" pid="4" name="LastSaved">
    <vt:filetime>2023-09-24T16:00:00Z</vt:filetime>
  </property>
  <property fmtid="{D5CDD505-2E9C-101B-9397-08002B2CF9AE}" pid="5" name="ICV">
    <vt:lpwstr>A86CF9EF0DFA4142AA492EF6BA66558A_12</vt:lpwstr>
  </property>
  <property fmtid="{D5CDD505-2E9C-101B-9397-08002B2CF9AE}" pid="6" name="KSOProductBuildVer">
    <vt:lpwstr>2052-12.1.0.17147</vt:lpwstr>
  </property>
</Properties>
</file>